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7" r:id="rId3"/>
    <p:sldId id="258" r:id="rId4"/>
    <p:sldId id="259" r:id="rId5"/>
    <p:sldId id="260" r:id="rId6"/>
    <p:sldId id="265" r:id="rId7"/>
    <p:sldId id="266" r:id="rId8"/>
    <p:sldId id="263" r:id="rId9"/>
    <p:sldId id="264" r:id="rId10"/>
    <p:sldId id="276" r:id="rId11"/>
    <p:sldId id="262" r:id="rId12"/>
    <p:sldId id="267" r:id="rId13"/>
    <p:sldId id="268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07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3.8125814303461229E-2"/>
          <c:w val="0.87037698160005705"/>
          <c:h val="0.6382202121842162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3743061737728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677933707456174E-3"/>
                  <c:y val="-2.061459260659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8966853728087E-3"/>
                  <c:y val="-2.290510289621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4338966853728087E-3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677933707456174E-3"/>
                  <c:y val="-2.5195973896118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Гамовское</c:v>
                </c:pt>
                <c:pt idx="2">
                  <c:v>Фроловское</c:v>
                </c:pt>
                <c:pt idx="3">
                  <c:v>Бершетское</c:v>
                </c:pt>
                <c:pt idx="4">
                  <c:v>Платошинское</c:v>
                </c:pt>
                <c:pt idx="5">
                  <c:v>Пальниковское</c:v>
                </c:pt>
                <c:pt idx="6">
                  <c:v>Савинское</c:v>
                </c:pt>
                <c:pt idx="7">
                  <c:v>Усть-Качкинское</c:v>
                </c:pt>
                <c:pt idx="8">
                  <c:v>Лобановское</c:v>
                </c:pt>
                <c:pt idx="9">
                  <c:v>Двуреченское</c:v>
                </c:pt>
                <c:pt idx="10">
                  <c:v>Сылвенское</c:v>
                </c:pt>
                <c:pt idx="11">
                  <c:v>Кондратовское</c:v>
                </c:pt>
                <c:pt idx="12">
                  <c:v>Хохловское</c:v>
                </c:pt>
                <c:pt idx="13">
                  <c:v>Юго-Камское</c:v>
                </c:pt>
                <c:pt idx="14">
                  <c:v>Заболотское</c:v>
                </c:pt>
                <c:pt idx="15">
                  <c:v>Кукуштанское</c:v>
                </c:pt>
                <c:pt idx="16">
                  <c:v>Култаевское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301.5</c:v>
                </c:pt>
                <c:pt idx="1">
                  <c:v>135.69999999999999</c:v>
                </c:pt>
                <c:pt idx="2">
                  <c:v>130.69999999999999</c:v>
                </c:pt>
                <c:pt idx="3">
                  <c:v>129.6</c:v>
                </c:pt>
                <c:pt idx="4">
                  <c:v>118.6</c:v>
                </c:pt>
                <c:pt idx="5">
                  <c:v>115.9</c:v>
                </c:pt>
                <c:pt idx="6">
                  <c:v>112.3</c:v>
                </c:pt>
                <c:pt idx="7">
                  <c:v>110</c:v>
                </c:pt>
                <c:pt idx="8">
                  <c:v>109.4</c:v>
                </c:pt>
                <c:pt idx="9">
                  <c:v>106.3</c:v>
                </c:pt>
                <c:pt idx="10">
                  <c:v>105.8</c:v>
                </c:pt>
                <c:pt idx="11">
                  <c:v>102.2</c:v>
                </c:pt>
                <c:pt idx="12">
                  <c:v>101.3</c:v>
                </c:pt>
                <c:pt idx="13">
                  <c:v>100.1</c:v>
                </c:pt>
                <c:pt idx="14">
                  <c:v>97.7</c:v>
                </c:pt>
                <c:pt idx="15">
                  <c:v>97.5</c:v>
                </c:pt>
                <c:pt idx="16">
                  <c:v>97.1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69120"/>
        <c:axId val="11452416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Гамовское</c:v>
                </c:pt>
                <c:pt idx="2">
                  <c:v>Фроловское</c:v>
                </c:pt>
                <c:pt idx="3">
                  <c:v>Бершетское</c:v>
                </c:pt>
                <c:pt idx="4">
                  <c:v>Платошинское</c:v>
                </c:pt>
                <c:pt idx="5">
                  <c:v>Пальниковское</c:v>
                </c:pt>
                <c:pt idx="6">
                  <c:v>Савинское</c:v>
                </c:pt>
                <c:pt idx="7">
                  <c:v>Усть-Качкинское</c:v>
                </c:pt>
                <c:pt idx="8">
                  <c:v>Лобановское</c:v>
                </c:pt>
                <c:pt idx="9">
                  <c:v>Двуреченское</c:v>
                </c:pt>
                <c:pt idx="10">
                  <c:v>Сылвенское</c:v>
                </c:pt>
                <c:pt idx="11">
                  <c:v>Кондратовское</c:v>
                </c:pt>
                <c:pt idx="12">
                  <c:v>Хохловское</c:v>
                </c:pt>
                <c:pt idx="13">
                  <c:v>Юго-Камское</c:v>
                </c:pt>
                <c:pt idx="14">
                  <c:v>Заболотское</c:v>
                </c:pt>
                <c:pt idx="15">
                  <c:v>Кукуштанское</c:v>
                </c:pt>
                <c:pt idx="16">
                  <c:v>Култаевское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112.8</c:v>
                </c:pt>
                <c:pt idx="1">
                  <c:v>112.8</c:v>
                </c:pt>
                <c:pt idx="2">
                  <c:v>112.8</c:v>
                </c:pt>
                <c:pt idx="3">
                  <c:v>112.8</c:v>
                </c:pt>
                <c:pt idx="4">
                  <c:v>112.8</c:v>
                </c:pt>
                <c:pt idx="5">
                  <c:v>112.8</c:v>
                </c:pt>
                <c:pt idx="6">
                  <c:v>112.8</c:v>
                </c:pt>
                <c:pt idx="7">
                  <c:v>112.8</c:v>
                </c:pt>
                <c:pt idx="8">
                  <c:v>112.8</c:v>
                </c:pt>
                <c:pt idx="9">
                  <c:v>112.8</c:v>
                </c:pt>
                <c:pt idx="10">
                  <c:v>112.8</c:v>
                </c:pt>
                <c:pt idx="11">
                  <c:v>112.8</c:v>
                </c:pt>
                <c:pt idx="12">
                  <c:v>112.8</c:v>
                </c:pt>
                <c:pt idx="13">
                  <c:v>112.8</c:v>
                </c:pt>
                <c:pt idx="14">
                  <c:v>112.8</c:v>
                </c:pt>
                <c:pt idx="15">
                  <c:v>112.8</c:v>
                </c:pt>
                <c:pt idx="16">
                  <c:v>112.8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469120"/>
        <c:axId val="114524160"/>
      </c:lineChart>
      <c:catAx>
        <c:axId val="11446912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52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524160"/>
        <c:scaling>
          <c:orientation val="minMax"/>
          <c:max val="305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4469120"/>
        <c:crosses val="autoZero"/>
        <c:crossBetween val="between"/>
        <c:majorUnit val="50"/>
        <c:minorUnit val="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307586419937077"/>
          <c:y val="0.12507521578558503"/>
          <c:w val="0.75607362506243669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6"/>
              <c:layout>
                <c:manualLayout>
                  <c:x val="0"/>
                  <c:y val="-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33896685372756E-3"/>
                  <c:y val="-6.8717112240054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677933707456174E-3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677933707456174E-3"/>
                  <c:y val="-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338966853728087E-3"/>
                  <c:y val="-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5.7355867414912347E-3"/>
                  <c:y val="-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677933707456174E-3"/>
                  <c:y val="-2.061459260659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3.6648164633943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6.4134288109401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677933707456174E-3"/>
                  <c:y val="-9.162041158485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 </c:v>
                </c:pt>
                <c:pt idx="1">
                  <c:v>Юговское</c:v>
                </c:pt>
                <c:pt idx="2">
                  <c:v>Кукуштанское</c:v>
                </c:pt>
                <c:pt idx="3">
                  <c:v>Усть-Качкинское</c:v>
                </c:pt>
                <c:pt idx="4">
                  <c:v>Кондратовское</c:v>
                </c:pt>
                <c:pt idx="5">
                  <c:v>Бершетское </c:v>
                </c:pt>
                <c:pt idx="6">
                  <c:v>Гамовское</c:v>
                </c:pt>
                <c:pt idx="7">
                  <c:v>Двуреченское</c:v>
                </c:pt>
                <c:pt idx="8">
                  <c:v>Заболотское</c:v>
                </c:pt>
                <c:pt idx="9">
                  <c:v>Лобановское</c:v>
                </c:pt>
                <c:pt idx="10">
                  <c:v>Фроловское</c:v>
                </c:pt>
                <c:pt idx="11">
                  <c:v>Хохловское</c:v>
                </c:pt>
                <c:pt idx="12">
                  <c:v>Култаевское</c:v>
                </c:pt>
                <c:pt idx="13">
                  <c:v>Платошинское </c:v>
                </c:pt>
                <c:pt idx="14">
                  <c:v>Юго-Камское</c:v>
                </c:pt>
                <c:pt idx="15">
                  <c:v>Сылвенское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281.5</c:v>
                </c:pt>
                <c:pt idx="1">
                  <c:v>112.5</c:v>
                </c:pt>
                <c:pt idx="2">
                  <c:v>104.3</c:v>
                </c:pt>
                <c:pt idx="3">
                  <c:v>104.2</c:v>
                </c:pt>
                <c:pt idx="4">
                  <c:v>104.1</c:v>
                </c:pt>
                <c:pt idx="5">
                  <c:v>103.5</c:v>
                </c:pt>
                <c:pt idx="6">
                  <c:v>103.4</c:v>
                </c:pt>
                <c:pt idx="7">
                  <c:v>102.8</c:v>
                </c:pt>
                <c:pt idx="8">
                  <c:v>102.7</c:v>
                </c:pt>
                <c:pt idx="9">
                  <c:v>99.3</c:v>
                </c:pt>
                <c:pt idx="10">
                  <c:v>97.7</c:v>
                </c:pt>
                <c:pt idx="11">
                  <c:v>96.9</c:v>
                </c:pt>
                <c:pt idx="12">
                  <c:v>95.6</c:v>
                </c:pt>
                <c:pt idx="13">
                  <c:v>92.8</c:v>
                </c:pt>
                <c:pt idx="14">
                  <c:v>84.1</c:v>
                </c:pt>
                <c:pt idx="15">
                  <c:v>70.7</c:v>
                </c:pt>
                <c:pt idx="16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92224"/>
        <c:axId val="13471040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 </c:v>
                </c:pt>
                <c:pt idx="1">
                  <c:v>Юговское</c:v>
                </c:pt>
                <c:pt idx="2">
                  <c:v>Кукуштанское</c:v>
                </c:pt>
                <c:pt idx="3">
                  <c:v>Усть-Качкинское</c:v>
                </c:pt>
                <c:pt idx="4">
                  <c:v>Кондратовское</c:v>
                </c:pt>
                <c:pt idx="5">
                  <c:v>Бершетское </c:v>
                </c:pt>
                <c:pt idx="6">
                  <c:v>Гамовское</c:v>
                </c:pt>
                <c:pt idx="7">
                  <c:v>Двуреченское</c:v>
                </c:pt>
                <c:pt idx="8">
                  <c:v>Заболотское</c:v>
                </c:pt>
                <c:pt idx="9">
                  <c:v>Лобановское</c:v>
                </c:pt>
                <c:pt idx="10">
                  <c:v>Фроловское</c:v>
                </c:pt>
                <c:pt idx="11">
                  <c:v>Хохловское</c:v>
                </c:pt>
                <c:pt idx="12">
                  <c:v>Култаевское</c:v>
                </c:pt>
                <c:pt idx="13">
                  <c:v>Платошинское </c:v>
                </c:pt>
                <c:pt idx="14">
                  <c:v>Юго-Камское</c:v>
                </c:pt>
                <c:pt idx="15">
                  <c:v>Сылвенское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105.3</c:v>
                </c:pt>
                <c:pt idx="1">
                  <c:v>105.3</c:v>
                </c:pt>
                <c:pt idx="2">
                  <c:v>105.3</c:v>
                </c:pt>
                <c:pt idx="3">
                  <c:v>105.3</c:v>
                </c:pt>
                <c:pt idx="4">
                  <c:v>105.3</c:v>
                </c:pt>
                <c:pt idx="5">
                  <c:v>105.3</c:v>
                </c:pt>
                <c:pt idx="6">
                  <c:v>105.3</c:v>
                </c:pt>
                <c:pt idx="7">
                  <c:v>105.3</c:v>
                </c:pt>
                <c:pt idx="8">
                  <c:v>105.3</c:v>
                </c:pt>
                <c:pt idx="9">
                  <c:v>105.3</c:v>
                </c:pt>
                <c:pt idx="10">
                  <c:v>105.3</c:v>
                </c:pt>
                <c:pt idx="11">
                  <c:v>105.3</c:v>
                </c:pt>
                <c:pt idx="12">
                  <c:v>105.3</c:v>
                </c:pt>
                <c:pt idx="13">
                  <c:v>105.3</c:v>
                </c:pt>
                <c:pt idx="14">
                  <c:v>105.3</c:v>
                </c:pt>
                <c:pt idx="15">
                  <c:v>105.3</c:v>
                </c:pt>
                <c:pt idx="16">
                  <c:v>105.3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92224"/>
        <c:axId val="134710400"/>
      </c:lineChart>
      <c:catAx>
        <c:axId val="13469222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710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710400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6922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322497138980943"/>
          <c:y val="0.16885587748547418"/>
          <c:w val="0.69154827422066034"/>
          <c:h val="0.1084204929610995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8.0933574948128875E-2"/>
          <c:w val="0.87037698160005705"/>
          <c:h val="0.6137364241810970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4.3545444986444913E-3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202092010039452E-5"/>
                  <c:y val="-7.4286040289817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515148328814969E-3"/>
                  <c:y val="-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15148328814969E-3"/>
                  <c:y val="-1.733365962340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5832803778053E-3"/>
                  <c:y val="-4.2343455832234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9137868764772E-3"/>
                  <c:y val="-4.47268246471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-4.4633929563381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8.7618921353040408E-3"/>
                  <c:y val="-8.6884865645558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0160718122677005E-2"/>
                  <c:y val="-8.6977573062452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7418292287084382E-2"/>
                  <c:y val="-0.11455690358728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Гамовское</c:v>
                </c:pt>
                <c:pt idx="1">
                  <c:v>Бершетское</c:v>
                </c:pt>
                <c:pt idx="2">
                  <c:v>Сылвенское</c:v>
                </c:pt>
                <c:pt idx="3">
                  <c:v>Савинское</c:v>
                </c:pt>
                <c:pt idx="4">
                  <c:v>Платошинское</c:v>
                </c:pt>
                <c:pt idx="5">
                  <c:v>Фроловское</c:v>
                </c:pt>
                <c:pt idx="6">
                  <c:v>Кукуштанское</c:v>
                </c:pt>
                <c:pt idx="7">
                  <c:v>Усть-Качкинское</c:v>
                </c:pt>
                <c:pt idx="8">
                  <c:v>Кондратовское</c:v>
                </c:pt>
                <c:pt idx="9">
                  <c:v>Култаевское</c:v>
                </c:pt>
                <c:pt idx="10">
                  <c:v>Лобановское</c:v>
                </c:pt>
                <c:pt idx="11">
                  <c:v>Юговское</c:v>
                </c:pt>
                <c:pt idx="12">
                  <c:v>Заболотское</c:v>
                </c:pt>
                <c:pt idx="13">
                  <c:v>Двуреченское</c:v>
                </c:pt>
                <c:pt idx="14">
                  <c:v>Пальниковское</c:v>
                </c:pt>
                <c:pt idx="15">
                  <c:v>Юго-Камское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462.9</c:v>
                </c:pt>
                <c:pt idx="1">
                  <c:v>391</c:v>
                </c:pt>
                <c:pt idx="2">
                  <c:v>342.6</c:v>
                </c:pt>
                <c:pt idx="3">
                  <c:v>183.7</c:v>
                </c:pt>
                <c:pt idx="4">
                  <c:v>118.1</c:v>
                </c:pt>
                <c:pt idx="5">
                  <c:v>115.3</c:v>
                </c:pt>
                <c:pt idx="6">
                  <c:v>111.6</c:v>
                </c:pt>
                <c:pt idx="7">
                  <c:v>91.9</c:v>
                </c:pt>
                <c:pt idx="8">
                  <c:v>91.5</c:v>
                </c:pt>
                <c:pt idx="9">
                  <c:v>77.8</c:v>
                </c:pt>
                <c:pt idx="10">
                  <c:v>74.2</c:v>
                </c:pt>
                <c:pt idx="11">
                  <c:v>63.3</c:v>
                </c:pt>
                <c:pt idx="12">
                  <c:v>59.9</c:v>
                </c:pt>
                <c:pt idx="13">
                  <c:v>59.8</c:v>
                </c:pt>
                <c:pt idx="14">
                  <c:v>26.3</c:v>
                </c:pt>
                <c:pt idx="15">
                  <c:v>25.8</c:v>
                </c:pt>
                <c:pt idx="16">
                  <c:v>8.8000000000000007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158144"/>
        <c:axId val="147159680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5.7355867414912347E-3"/>
                  <c:y val="-1.832408231697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Гамовское</c:v>
                </c:pt>
                <c:pt idx="1">
                  <c:v>Бершетское</c:v>
                </c:pt>
                <c:pt idx="2">
                  <c:v>Сылвенское</c:v>
                </c:pt>
                <c:pt idx="3">
                  <c:v>Савинское</c:v>
                </c:pt>
                <c:pt idx="4">
                  <c:v>Платошинское</c:v>
                </c:pt>
                <c:pt idx="5">
                  <c:v>Фроловское</c:v>
                </c:pt>
                <c:pt idx="6">
                  <c:v>Кукуштанское</c:v>
                </c:pt>
                <c:pt idx="7">
                  <c:v>Усть-Качкинское</c:v>
                </c:pt>
                <c:pt idx="8">
                  <c:v>Кондратовское</c:v>
                </c:pt>
                <c:pt idx="9">
                  <c:v>Култаевское</c:v>
                </c:pt>
                <c:pt idx="10">
                  <c:v>Лобановское</c:v>
                </c:pt>
                <c:pt idx="11">
                  <c:v>Юговское</c:v>
                </c:pt>
                <c:pt idx="12">
                  <c:v>Заболотское</c:v>
                </c:pt>
                <c:pt idx="13">
                  <c:v>Двуреченское</c:v>
                </c:pt>
                <c:pt idx="14">
                  <c:v>Пальниковское</c:v>
                </c:pt>
                <c:pt idx="15">
                  <c:v>Юго-Камское</c:v>
                </c:pt>
                <c:pt idx="16">
                  <c:v>Хохловское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102</c:v>
                </c:pt>
                <c:pt idx="1">
                  <c:v>102</c:v>
                </c:pt>
                <c:pt idx="2">
                  <c:v>102</c:v>
                </c:pt>
                <c:pt idx="3">
                  <c:v>102</c:v>
                </c:pt>
                <c:pt idx="4">
                  <c:v>102</c:v>
                </c:pt>
                <c:pt idx="5">
                  <c:v>102</c:v>
                </c:pt>
                <c:pt idx="6">
                  <c:v>102</c:v>
                </c:pt>
                <c:pt idx="7">
                  <c:v>102</c:v>
                </c:pt>
                <c:pt idx="8">
                  <c:v>102</c:v>
                </c:pt>
                <c:pt idx="9">
                  <c:v>102</c:v>
                </c:pt>
                <c:pt idx="10">
                  <c:v>102</c:v>
                </c:pt>
                <c:pt idx="11">
                  <c:v>102</c:v>
                </c:pt>
                <c:pt idx="12">
                  <c:v>102</c:v>
                </c:pt>
                <c:pt idx="13">
                  <c:v>102</c:v>
                </c:pt>
                <c:pt idx="14">
                  <c:v>102</c:v>
                </c:pt>
                <c:pt idx="15">
                  <c:v>102</c:v>
                </c:pt>
                <c:pt idx="16">
                  <c:v>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58144"/>
        <c:axId val="147159680"/>
      </c:lineChart>
      <c:catAx>
        <c:axId val="1471581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715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159680"/>
        <c:scaling>
          <c:orientation val="minMax"/>
          <c:max val="50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7158144"/>
        <c:crosses val="autoZero"/>
        <c:crossBetween val="between"/>
        <c:majorUnit val="50"/>
        <c:min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567402862798704"/>
          <c:y val="0.12310756762762096"/>
          <c:w val="0.7321907130480898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259607406396703E-2"/>
          <c:y val="0.1022601024128632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7"/>
              <c:layout>
                <c:manualLayout>
                  <c:x val="1.4635598939414613E-3"/>
                  <c:y val="-3.0846572603044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3.0844720956931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4635598939414613E-3"/>
                  <c:y val="-1.6766470392178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3906796818243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9271197878829227E-3"/>
                  <c:y val="-1.8568492389734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9429732530397E-3"/>
                  <c:y val="-9.3452579343035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8157982446394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3.057067733214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63559893941354E-3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0244919257590229E-2"/>
                  <c:y val="-0.145798614968707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Лобановское</c:v>
                </c:pt>
                <c:pt idx="2">
                  <c:v>Кукуштанское</c:v>
                </c:pt>
                <c:pt idx="3">
                  <c:v>Хохловское</c:v>
                </c:pt>
                <c:pt idx="4">
                  <c:v>Двуреченское</c:v>
                </c:pt>
                <c:pt idx="5">
                  <c:v>Кондратовское</c:v>
                </c:pt>
                <c:pt idx="6">
                  <c:v>Гамовское</c:v>
                </c:pt>
                <c:pt idx="7">
                  <c:v>Култаевское</c:v>
                </c:pt>
                <c:pt idx="8">
                  <c:v>Платошинское</c:v>
                </c:pt>
                <c:pt idx="9">
                  <c:v>Усть-Качкинское</c:v>
                </c:pt>
                <c:pt idx="10">
                  <c:v>Юговское</c:v>
                </c:pt>
                <c:pt idx="11">
                  <c:v>Сылвенское</c:v>
                </c:pt>
                <c:pt idx="12">
                  <c:v>Заболотское</c:v>
                </c:pt>
                <c:pt idx="13">
                  <c:v>Юго-Камское</c:v>
                </c:pt>
                <c:pt idx="14">
                  <c:v>Савинское</c:v>
                </c:pt>
                <c:pt idx="15">
                  <c:v>Бершетское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141.5</c:v>
                </c:pt>
                <c:pt idx="1">
                  <c:v>109.8</c:v>
                </c:pt>
                <c:pt idx="2">
                  <c:v>106.9</c:v>
                </c:pt>
                <c:pt idx="3">
                  <c:v>106.6</c:v>
                </c:pt>
                <c:pt idx="4">
                  <c:v>105.3</c:v>
                </c:pt>
                <c:pt idx="5">
                  <c:v>103.4</c:v>
                </c:pt>
                <c:pt idx="6">
                  <c:v>103.2</c:v>
                </c:pt>
                <c:pt idx="7">
                  <c:v>102.7</c:v>
                </c:pt>
                <c:pt idx="8">
                  <c:v>101.9</c:v>
                </c:pt>
                <c:pt idx="9">
                  <c:v>98.4</c:v>
                </c:pt>
                <c:pt idx="10">
                  <c:v>98.4</c:v>
                </c:pt>
                <c:pt idx="11">
                  <c:v>97.6</c:v>
                </c:pt>
                <c:pt idx="12">
                  <c:v>96.9</c:v>
                </c:pt>
                <c:pt idx="13">
                  <c:v>91.9</c:v>
                </c:pt>
                <c:pt idx="14">
                  <c:v>91.1</c:v>
                </c:pt>
                <c:pt idx="15">
                  <c:v>87.4</c:v>
                </c:pt>
                <c:pt idx="16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610368"/>
        <c:axId val="11761190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Фроловское</c:v>
                </c:pt>
                <c:pt idx="1">
                  <c:v>Лобановское</c:v>
                </c:pt>
                <c:pt idx="2">
                  <c:v>Кукуштанское</c:v>
                </c:pt>
                <c:pt idx="3">
                  <c:v>Хохловское</c:v>
                </c:pt>
                <c:pt idx="4">
                  <c:v>Двуреченское</c:v>
                </c:pt>
                <c:pt idx="5">
                  <c:v>Кондратовское</c:v>
                </c:pt>
                <c:pt idx="6">
                  <c:v>Гамовское</c:v>
                </c:pt>
                <c:pt idx="7">
                  <c:v>Култаевское</c:v>
                </c:pt>
                <c:pt idx="8">
                  <c:v>Платошинское</c:v>
                </c:pt>
                <c:pt idx="9">
                  <c:v>Усть-Качкинское</c:v>
                </c:pt>
                <c:pt idx="10">
                  <c:v>Юговское</c:v>
                </c:pt>
                <c:pt idx="11">
                  <c:v>Сылвенское</c:v>
                </c:pt>
                <c:pt idx="12">
                  <c:v>Заболотское</c:v>
                </c:pt>
                <c:pt idx="13">
                  <c:v>Юго-Камское</c:v>
                </c:pt>
                <c:pt idx="14">
                  <c:v>Савинское</c:v>
                </c:pt>
                <c:pt idx="15">
                  <c:v>Бершетское</c:v>
                </c:pt>
                <c:pt idx="16">
                  <c:v>Пальниковское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102.1</c:v>
                </c:pt>
                <c:pt idx="1">
                  <c:v>102.1</c:v>
                </c:pt>
                <c:pt idx="2">
                  <c:v>102.1</c:v>
                </c:pt>
                <c:pt idx="3">
                  <c:v>102.1</c:v>
                </c:pt>
                <c:pt idx="4">
                  <c:v>102.1</c:v>
                </c:pt>
                <c:pt idx="5">
                  <c:v>102.1</c:v>
                </c:pt>
                <c:pt idx="6">
                  <c:v>102.1</c:v>
                </c:pt>
                <c:pt idx="7">
                  <c:v>102.1</c:v>
                </c:pt>
                <c:pt idx="8">
                  <c:v>102.1</c:v>
                </c:pt>
                <c:pt idx="9">
                  <c:v>102.1</c:v>
                </c:pt>
                <c:pt idx="10">
                  <c:v>102.1</c:v>
                </c:pt>
                <c:pt idx="11">
                  <c:v>102.1</c:v>
                </c:pt>
                <c:pt idx="12">
                  <c:v>102.1</c:v>
                </c:pt>
                <c:pt idx="13">
                  <c:v>102.1</c:v>
                </c:pt>
                <c:pt idx="14">
                  <c:v>102.1</c:v>
                </c:pt>
                <c:pt idx="15">
                  <c:v>102.1</c:v>
                </c:pt>
                <c:pt idx="16">
                  <c:v>102.1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610368"/>
        <c:axId val="117611904"/>
      </c:lineChart>
      <c:catAx>
        <c:axId val="1176103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61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611904"/>
        <c:scaling>
          <c:orientation val="minMax"/>
          <c:max val="15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610368"/>
        <c:crosses val="autoZero"/>
        <c:crossBetween val="between"/>
        <c:majorUnit val="3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273590280671606"/>
          <c:y val="2.9134725771210606E-2"/>
          <c:w val="0.75448137429887419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2.2092209900932049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43389668537280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7767362551795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339429732530397E-3"/>
                  <c:y val="1.1557411994153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313305995110098E-3"/>
                  <c:y val="6.352850009869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1916844074382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338966853728087E-3"/>
                  <c:y val="7.1501064446292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677933707456174E-3"/>
                  <c:y val="4.952340130375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1.5851367309702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635598939414613E-3"/>
                  <c:y val="9.05792417697258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677707055695485E-3"/>
                  <c:y val="9.1672903927879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202966025128059E-3"/>
                  <c:y val="4.4287027263198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3.9148241092337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2.9567367085713441E-3"/>
                  <c:y val="-7.7007613044023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5525258969432572E-3"/>
                  <c:y val="-1.012223026776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8542395757658454E-3"/>
                  <c:y val="-1.2862252331301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0732648571098571E-16"/>
                  <c:y val="-2.9509219201586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1471313304151147E-2"/>
                  <c:y val="-3.1690046814694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Пальниковское</c:v>
                </c:pt>
                <c:pt idx="2">
                  <c:v>Лобановское</c:v>
                </c:pt>
                <c:pt idx="3">
                  <c:v>Савинское</c:v>
                </c:pt>
                <c:pt idx="4">
                  <c:v>Гамовское</c:v>
                </c:pt>
                <c:pt idx="5">
                  <c:v>Хохловское </c:v>
                </c:pt>
                <c:pt idx="6">
                  <c:v>Кондратовское</c:v>
                </c:pt>
                <c:pt idx="7">
                  <c:v>Кукуштанское</c:v>
                </c:pt>
                <c:pt idx="8">
                  <c:v>Юго-Камское</c:v>
                </c:pt>
                <c:pt idx="9">
                  <c:v>Юговское</c:v>
                </c:pt>
                <c:pt idx="10">
                  <c:v>Двуреченское</c:v>
                </c:pt>
                <c:pt idx="11">
                  <c:v>Усть-Качкинское</c:v>
                </c:pt>
                <c:pt idx="12">
                  <c:v>Култаевское</c:v>
                </c:pt>
                <c:pt idx="13">
                  <c:v>Платошинское</c:v>
                </c:pt>
                <c:pt idx="14">
                  <c:v>Бершетское</c:v>
                </c:pt>
                <c:pt idx="15">
                  <c:v>Фроловское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111.4</c:v>
                </c:pt>
                <c:pt idx="1">
                  <c:v>110.5</c:v>
                </c:pt>
                <c:pt idx="2">
                  <c:v>108.6</c:v>
                </c:pt>
                <c:pt idx="3">
                  <c:v>107.2</c:v>
                </c:pt>
                <c:pt idx="4">
                  <c:v>107</c:v>
                </c:pt>
                <c:pt idx="5">
                  <c:v>105.1</c:v>
                </c:pt>
                <c:pt idx="6">
                  <c:v>104.4</c:v>
                </c:pt>
                <c:pt idx="7">
                  <c:v>104.4</c:v>
                </c:pt>
                <c:pt idx="8">
                  <c:v>103</c:v>
                </c:pt>
                <c:pt idx="9">
                  <c:v>101.3</c:v>
                </c:pt>
                <c:pt idx="10">
                  <c:v>100.6</c:v>
                </c:pt>
                <c:pt idx="11">
                  <c:v>100.4</c:v>
                </c:pt>
                <c:pt idx="12">
                  <c:v>99.6</c:v>
                </c:pt>
                <c:pt idx="13">
                  <c:v>98</c:v>
                </c:pt>
                <c:pt idx="14">
                  <c:v>96.9</c:v>
                </c:pt>
                <c:pt idx="15">
                  <c:v>95.6</c:v>
                </c:pt>
                <c:pt idx="16">
                  <c:v>95.2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43744"/>
        <c:axId val="5175372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Пальниковское</c:v>
                </c:pt>
                <c:pt idx="2">
                  <c:v>Лобановское</c:v>
                </c:pt>
                <c:pt idx="3">
                  <c:v>Савинское</c:v>
                </c:pt>
                <c:pt idx="4">
                  <c:v>Гамовское</c:v>
                </c:pt>
                <c:pt idx="5">
                  <c:v>Хохловское </c:v>
                </c:pt>
                <c:pt idx="6">
                  <c:v>Кондратовское</c:v>
                </c:pt>
                <c:pt idx="7">
                  <c:v>Кукуштанское</c:v>
                </c:pt>
                <c:pt idx="8">
                  <c:v>Юго-Камское</c:v>
                </c:pt>
                <c:pt idx="9">
                  <c:v>Юговское</c:v>
                </c:pt>
                <c:pt idx="10">
                  <c:v>Двуреченское</c:v>
                </c:pt>
                <c:pt idx="11">
                  <c:v>Усть-Качкинское</c:v>
                </c:pt>
                <c:pt idx="12">
                  <c:v>Култаевское</c:v>
                </c:pt>
                <c:pt idx="13">
                  <c:v>Платошинское</c:v>
                </c:pt>
                <c:pt idx="14">
                  <c:v>Бершетское</c:v>
                </c:pt>
                <c:pt idx="15">
                  <c:v>Фроловское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102.2</c:v>
                </c:pt>
                <c:pt idx="1">
                  <c:v>102.2</c:v>
                </c:pt>
                <c:pt idx="2">
                  <c:v>102.2</c:v>
                </c:pt>
                <c:pt idx="3">
                  <c:v>102.2</c:v>
                </c:pt>
                <c:pt idx="4">
                  <c:v>102.2</c:v>
                </c:pt>
                <c:pt idx="5">
                  <c:v>102.2</c:v>
                </c:pt>
                <c:pt idx="6">
                  <c:v>102.2</c:v>
                </c:pt>
                <c:pt idx="7">
                  <c:v>102.2</c:v>
                </c:pt>
                <c:pt idx="8">
                  <c:v>102.2</c:v>
                </c:pt>
                <c:pt idx="9">
                  <c:v>102.2</c:v>
                </c:pt>
                <c:pt idx="10">
                  <c:v>102.2</c:v>
                </c:pt>
                <c:pt idx="11">
                  <c:v>102.2</c:v>
                </c:pt>
                <c:pt idx="12">
                  <c:v>102.2</c:v>
                </c:pt>
                <c:pt idx="13">
                  <c:v>102.2</c:v>
                </c:pt>
                <c:pt idx="14">
                  <c:v>102.2</c:v>
                </c:pt>
                <c:pt idx="15">
                  <c:v>102.2</c:v>
                </c:pt>
                <c:pt idx="16">
                  <c:v>102.2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43744"/>
        <c:axId val="51753728"/>
      </c:lineChart>
      <c:catAx>
        <c:axId val="517437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1753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753728"/>
        <c:scaling>
          <c:orientation val="minMax"/>
          <c:max val="14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1743744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45886682204218"/>
          <c:y val="1.7022656756917231E-2"/>
          <c:w val="0.74747024495019987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626606980434866E-2"/>
          <c:y val="5.1868876041190226E-2"/>
          <c:w val="0.87037698160005705"/>
          <c:h val="0.65425378421156655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0"/>
              <c:layout>
                <c:manualLayout>
                  <c:x val="-1.4338966853728087E-3"/>
                  <c:y val="-2.290510289621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3016900561184263E-3"/>
                  <c:y val="-1.8324082316971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77933707456174E-3"/>
                  <c:y val="-3.43576543443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3016900561184263E-3"/>
                  <c:y val="-4.5810205792429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7.1694834268640432E-3"/>
                  <c:y val="-4.5810205792429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338966853728087E-3"/>
                  <c:y val="-5.4972246950915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3016900561184263E-3"/>
                  <c:y val="-0.13972112766691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Заболотское</c:v>
                </c:pt>
                <c:pt idx="2">
                  <c:v>Фроловское</c:v>
                </c:pt>
                <c:pt idx="3">
                  <c:v>Лобановское</c:v>
                </c:pt>
                <c:pt idx="4">
                  <c:v>Савинское</c:v>
                </c:pt>
                <c:pt idx="5">
                  <c:v>Гамовское</c:v>
                </c:pt>
                <c:pt idx="6">
                  <c:v>Платошинское</c:v>
                </c:pt>
                <c:pt idx="7">
                  <c:v>Култаевское</c:v>
                </c:pt>
                <c:pt idx="8">
                  <c:v>Бершетское</c:v>
                </c:pt>
                <c:pt idx="9">
                  <c:v>Юго-Камское</c:v>
                </c:pt>
                <c:pt idx="10">
                  <c:v>Кондратовское</c:v>
                </c:pt>
                <c:pt idx="11">
                  <c:v>Сылвенское</c:v>
                </c:pt>
                <c:pt idx="12">
                  <c:v>Двуреченское</c:v>
                </c:pt>
                <c:pt idx="13">
                  <c:v>Пальниковское</c:v>
                </c:pt>
                <c:pt idx="14">
                  <c:v>Хохловское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148.9</c:v>
                </c:pt>
                <c:pt idx="1">
                  <c:v>139.5</c:v>
                </c:pt>
                <c:pt idx="2">
                  <c:v>138.1</c:v>
                </c:pt>
                <c:pt idx="3">
                  <c:v>116.3</c:v>
                </c:pt>
                <c:pt idx="4">
                  <c:v>115.4</c:v>
                </c:pt>
                <c:pt idx="5">
                  <c:v>110.1</c:v>
                </c:pt>
                <c:pt idx="6">
                  <c:v>109.8</c:v>
                </c:pt>
                <c:pt idx="7">
                  <c:v>108.5</c:v>
                </c:pt>
                <c:pt idx="8">
                  <c:v>108.1</c:v>
                </c:pt>
                <c:pt idx="9">
                  <c:v>107.9</c:v>
                </c:pt>
                <c:pt idx="10">
                  <c:v>103.4</c:v>
                </c:pt>
                <c:pt idx="11">
                  <c:v>100.8</c:v>
                </c:pt>
                <c:pt idx="12">
                  <c:v>100.1</c:v>
                </c:pt>
                <c:pt idx="13">
                  <c:v>98.8</c:v>
                </c:pt>
                <c:pt idx="14">
                  <c:v>98</c:v>
                </c:pt>
                <c:pt idx="15">
                  <c:v>95</c:v>
                </c:pt>
                <c:pt idx="16">
                  <c:v>76.900000000000006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83040"/>
        <c:axId val="61384576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 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Заболотское</c:v>
                </c:pt>
                <c:pt idx="2">
                  <c:v>Фроловское</c:v>
                </c:pt>
                <c:pt idx="3">
                  <c:v>Лобановское</c:v>
                </c:pt>
                <c:pt idx="4">
                  <c:v>Савинское</c:v>
                </c:pt>
                <c:pt idx="5">
                  <c:v>Гамовское</c:v>
                </c:pt>
                <c:pt idx="6">
                  <c:v>Платошинское</c:v>
                </c:pt>
                <c:pt idx="7">
                  <c:v>Култаевское</c:v>
                </c:pt>
                <c:pt idx="8">
                  <c:v>Бершетское</c:v>
                </c:pt>
                <c:pt idx="9">
                  <c:v>Юго-Камское</c:v>
                </c:pt>
                <c:pt idx="10">
                  <c:v>Кондратовское</c:v>
                </c:pt>
                <c:pt idx="11">
                  <c:v>Сылвенское</c:v>
                </c:pt>
                <c:pt idx="12">
                  <c:v>Двуреченское</c:v>
                </c:pt>
                <c:pt idx="13">
                  <c:v>Пальниковское</c:v>
                </c:pt>
                <c:pt idx="14">
                  <c:v>Хохловское</c:v>
                </c:pt>
                <c:pt idx="15">
                  <c:v>Усть-Качкинское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109</c:v>
                </c:pt>
                <c:pt idx="1">
                  <c:v>109</c:v>
                </c:pt>
                <c:pt idx="2">
                  <c:v>109</c:v>
                </c:pt>
                <c:pt idx="3">
                  <c:v>109</c:v>
                </c:pt>
                <c:pt idx="4">
                  <c:v>109</c:v>
                </c:pt>
                <c:pt idx="5">
                  <c:v>109</c:v>
                </c:pt>
                <c:pt idx="6">
                  <c:v>109</c:v>
                </c:pt>
                <c:pt idx="7">
                  <c:v>109</c:v>
                </c:pt>
                <c:pt idx="8">
                  <c:v>109</c:v>
                </c:pt>
                <c:pt idx="9">
                  <c:v>109</c:v>
                </c:pt>
                <c:pt idx="10">
                  <c:v>109</c:v>
                </c:pt>
                <c:pt idx="11">
                  <c:v>109</c:v>
                </c:pt>
                <c:pt idx="12">
                  <c:v>109</c:v>
                </c:pt>
                <c:pt idx="13">
                  <c:v>109</c:v>
                </c:pt>
                <c:pt idx="14">
                  <c:v>109</c:v>
                </c:pt>
                <c:pt idx="15">
                  <c:v>109</c:v>
                </c:pt>
                <c:pt idx="16">
                  <c:v>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83040"/>
        <c:axId val="61384576"/>
      </c:lineChart>
      <c:catAx>
        <c:axId val="6138304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384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384576"/>
        <c:scaling>
          <c:orientation val="minMax"/>
          <c:max val="16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3830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972624992886968"/>
          <c:y val="6.4134288109401985E-2"/>
          <c:w val="0.81239144160133969"/>
          <c:h val="5.8029266589426573E-2"/>
        </c:manualLayout>
      </c:layout>
      <c:overlay val="0"/>
      <c:txPr>
        <a:bodyPr/>
        <a:lstStyle/>
        <a:p>
          <a:pPr algn="just"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2.8677933707456174E-3"/>
                  <c:y val="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677933707456174E-3"/>
                  <c:y val="6.8715308688645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38966853728087E-3"/>
                  <c:y val="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677933707456174E-3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338966853728612E-3"/>
                  <c:y val="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338966853728087E-3"/>
                  <c:y val="-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6.8717112240054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77933707456174E-3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677933707456174E-3"/>
                  <c:y val="-2.290510289621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338966853728087E-3"/>
                  <c:y val="-2.977663376507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3016900561184263E-3"/>
                  <c:y val="-3.664816463394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Савинское</c:v>
                </c:pt>
                <c:pt idx="2">
                  <c:v>Лобановское</c:v>
                </c:pt>
                <c:pt idx="3">
                  <c:v>Кондратовское</c:v>
                </c:pt>
                <c:pt idx="4">
                  <c:v>Хохловское</c:v>
                </c:pt>
                <c:pt idx="5">
                  <c:v>Сылвенское</c:v>
                </c:pt>
                <c:pt idx="6">
                  <c:v>Платошинское</c:v>
                </c:pt>
                <c:pt idx="7">
                  <c:v>Гамовское</c:v>
                </c:pt>
                <c:pt idx="8">
                  <c:v>Юговское</c:v>
                </c:pt>
                <c:pt idx="9">
                  <c:v>Бершетское</c:v>
                </c:pt>
                <c:pt idx="10">
                  <c:v>Юго-Камское</c:v>
                </c:pt>
                <c:pt idx="11">
                  <c:v>Кукуштанское</c:v>
                </c:pt>
                <c:pt idx="12">
                  <c:v>Култаевское</c:v>
                </c:pt>
                <c:pt idx="13">
                  <c:v>Двуреченское</c:v>
                </c:pt>
                <c:pt idx="14">
                  <c:v>Пальниковское</c:v>
                </c:pt>
                <c:pt idx="15">
                  <c:v>Фроловское</c:v>
                </c:pt>
                <c:pt idx="16">
                  <c:v>Усть-Качкинское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122.5</c:v>
                </c:pt>
                <c:pt idx="1">
                  <c:v>110.3</c:v>
                </c:pt>
                <c:pt idx="2">
                  <c:v>110</c:v>
                </c:pt>
                <c:pt idx="3">
                  <c:v>106.4</c:v>
                </c:pt>
                <c:pt idx="4">
                  <c:v>105.7</c:v>
                </c:pt>
                <c:pt idx="5">
                  <c:v>104.6</c:v>
                </c:pt>
                <c:pt idx="6">
                  <c:v>104</c:v>
                </c:pt>
                <c:pt idx="7">
                  <c:v>103.5</c:v>
                </c:pt>
                <c:pt idx="8">
                  <c:v>103.4</c:v>
                </c:pt>
                <c:pt idx="9">
                  <c:v>102.9</c:v>
                </c:pt>
                <c:pt idx="10">
                  <c:v>102</c:v>
                </c:pt>
                <c:pt idx="11">
                  <c:v>99.7</c:v>
                </c:pt>
                <c:pt idx="12">
                  <c:v>97.7</c:v>
                </c:pt>
                <c:pt idx="13">
                  <c:v>96.1</c:v>
                </c:pt>
                <c:pt idx="14">
                  <c:v>94.3</c:v>
                </c:pt>
                <c:pt idx="15">
                  <c:v>94.2</c:v>
                </c:pt>
                <c:pt idx="16">
                  <c:v>92.8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02592"/>
        <c:axId val="6150412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Савинское</c:v>
                </c:pt>
                <c:pt idx="2">
                  <c:v>Лобановское</c:v>
                </c:pt>
                <c:pt idx="3">
                  <c:v>Кондратовское</c:v>
                </c:pt>
                <c:pt idx="4">
                  <c:v>Хохловское</c:v>
                </c:pt>
                <c:pt idx="5">
                  <c:v>Сылвенское</c:v>
                </c:pt>
                <c:pt idx="6">
                  <c:v>Платошинское</c:v>
                </c:pt>
                <c:pt idx="7">
                  <c:v>Гамовское</c:v>
                </c:pt>
                <c:pt idx="8">
                  <c:v>Юговское</c:v>
                </c:pt>
                <c:pt idx="9">
                  <c:v>Бершетское</c:v>
                </c:pt>
                <c:pt idx="10">
                  <c:v>Юго-Камское</c:v>
                </c:pt>
                <c:pt idx="11">
                  <c:v>Кукуштанское</c:v>
                </c:pt>
                <c:pt idx="12">
                  <c:v>Култаевское</c:v>
                </c:pt>
                <c:pt idx="13">
                  <c:v>Двуреченское</c:v>
                </c:pt>
                <c:pt idx="14">
                  <c:v>Пальниковское</c:v>
                </c:pt>
                <c:pt idx="15">
                  <c:v>Фроловское</c:v>
                </c:pt>
                <c:pt idx="16">
                  <c:v>Усть-Качкинское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103.1</c:v>
                </c:pt>
                <c:pt idx="1">
                  <c:v>103.1</c:v>
                </c:pt>
                <c:pt idx="2">
                  <c:v>103.1</c:v>
                </c:pt>
                <c:pt idx="3">
                  <c:v>103.1</c:v>
                </c:pt>
                <c:pt idx="4">
                  <c:v>103.1</c:v>
                </c:pt>
                <c:pt idx="5">
                  <c:v>103.1</c:v>
                </c:pt>
                <c:pt idx="6">
                  <c:v>103.1</c:v>
                </c:pt>
                <c:pt idx="7">
                  <c:v>103.1</c:v>
                </c:pt>
                <c:pt idx="8">
                  <c:v>103.1</c:v>
                </c:pt>
                <c:pt idx="9">
                  <c:v>103.1</c:v>
                </c:pt>
                <c:pt idx="10">
                  <c:v>103.1</c:v>
                </c:pt>
                <c:pt idx="11">
                  <c:v>103.1</c:v>
                </c:pt>
                <c:pt idx="12">
                  <c:v>103.1</c:v>
                </c:pt>
                <c:pt idx="13">
                  <c:v>103.1</c:v>
                </c:pt>
                <c:pt idx="14">
                  <c:v>103.1</c:v>
                </c:pt>
                <c:pt idx="15">
                  <c:v>103.1</c:v>
                </c:pt>
                <c:pt idx="16">
                  <c:v>103.1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02592"/>
        <c:axId val="61504128"/>
      </c:lineChart>
      <c:catAx>
        <c:axId val="615025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50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504128"/>
        <c:scaling>
          <c:orientation val="minMax"/>
          <c:max val="14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50259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881145094086207"/>
          <c:y val="4.9749342425156225E-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8.0933574948128875E-2"/>
          <c:w val="0.8602163785733552"/>
          <c:h val="0.61373642418109708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9030296657629939E-3"/>
                  <c:y val="9.5332875926698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15148328814969E-3"/>
                  <c:y val="1.43002128892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15148328814969E-3"/>
                  <c:y val="9.533475259505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610797859286453E-17"/>
                  <c:y val="1.668358170413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515148328814969E-3"/>
                  <c:y val="7.1501064446292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030296657629939E-3"/>
                  <c:y val="4.7667376297528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030296657630472E-3"/>
                  <c:y val="1.1916844074382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867169248915363E-3"/>
                  <c:y val="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7.1501064446292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15148328814969E-3"/>
                  <c:y val="4.1166597104826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2803138015059182E-5"/>
                  <c:y val="-8.97629242396490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4339137868764772E-3"/>
                  <c:y val="-2.3276505313223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-1.1266766155111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5043179708965561E-3"/>
                  <c:y val="-1.300062005122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51629125388023E-3"/>
                  <c:y val="-1.30931398012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1612232955558502E-2"/>
                  <c:y val="-1.683840684368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Пальниковское</c:v>
                </c:pt>
                <c:pt idx="2">
                  <c:v>Платошинское</c:v>
                </c:pt>
                <c:pt idx="3">
                  <c:v>Фроловское </c:v>
                </c:pt>
                <c:pt idx="4">
                  <c:v>Кондратовское</c:v>
                </c:pt>
                <c:pt idx="5">
                  <c:v>Хохловское</c:v>
                </c:pt>
                <c:pt idx="6">
                  <c:v>Гамовское</c:v>
                </c:pt>
                <c:pt idx="7">
                  <c:v>Юго-Камское</c:v>
                </c:pt>
                <c:pt idx="8">
                  <c:v>Лобановское</c:v>
                </c:pt>
                <c:pt idx="9">
                  <c:v>Усть-Качкинское</c:v>
                </c:pt>
                <c:pt idx="10">
                  <c:v>Двуреченское</c:v>
                </c:pt>
                <c:pt idx="11">
                  <c:v>Бершетское</c:v>
                </c:pt>
                <c:pt idx="12">
                  <c:v>Кукуштанское</c:v>
                </c:pt>
                <c:pt idx="13">
                  <c:v>Заболотское</c:v>
                </c:pt>
                <c:pt idx="14">
                  <c:v>Култаевское</c:v>
                </c:pt>
                <c:pt idx="15">
                  <c:v>Савинское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Sheet1!$B$2:$B$18</c:f>
              <c:numCache>
                <c:formatCode>0.0</c:formatCode>
                <c:ptCount val="17"/>
                <c:pt idx="0">
                  <c:v>1026.9000000000001</c:v>
                </c:pt>
                <c:pt idx="1">
                  <c:v>165.3</c:v>
                </c:pt>
                <c:pt idx="2">
                  <c:v>143.9</c:v>
                </c:pt>
                <c:pt idx="3">
                  <c:v>127.5</c:v>
                </c:pt>
                <c:pt idx="4">
                  <c:v>124.5</c:v>
                </c:pt>
                <c:pt idx="5">
                  <c:v>117.9</c:v>
                </c:pt>
                <c:pt idx="6">
                  <c:v>115.2</c:v>
                </c:pt>
                <c:pt idx="7">
                  <c:v>114</c:v>
                </c:pt>
                <c:pt idx="8">
                  <c:v>113.6</c:v>
                </c:pt>
                <c:pt idx="9">
                  <c:v>112.1</c:v>
                </c:pt>
                <c:pt idx="10">
                  <c:v>111.1</c:v>
                </c:pt>
                <c:pt idx="11">
                  <c:v>98.7</c:v>
                </c:pt>
                <c:pt idx="12">
                  <c:v>93.6</c:v>
                </c:pt>
                <c:pt idx="13">
                  <c:v>87.8</c:v>
                </c:pt>
                <c:pt idx="14">
                  <c:v>86.3</c:v>
                </c:pt>
                <c:pt idx="15">
                  <c:v>84.7</c:v>
                </c:pt>
                <c:pt idx="16">
                  <c:v>79.5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72928"/>
        <c:axId val="61774464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1.734765951805136E-2"/>
                  <c:y val="-1.8324165182847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Юговское</c:v>
                </c:pt>
                <c:pt idx="1">
                  <c:v>Пальниковское</c:v>
                </c:pt>
                <c:pt idx="2">
                  <c:v>Платошинское</c:v>
                </c:pt>
                <c:pt idx="3">
                  <c:v>Фроловское </c:v>
                </c:pt>
                <c:pt idx="4">
                  <c:v>Кондратовское</c:v>
                </c:pt>
                <c:pt idx="5">
                  <c:v>Хохловское</c:v>
                </c:pt>
                <c:pt idx="6">
                  <c:v>Гамовское</c:v>
                </c:pt>
                <c:pt idx="7">
                  <c:v>Юго-Камское</c:v>
                </c:pt>
                <c:pt idx="8">
                  <c:v>Лобановское</c:v>
                </c:pt>
                <c:pt idx="9">
                  <c:v>Усть-Качкинское</c:v>
                </c:pt>
                <c:pt idx="10">
                  <c:v>Двуреченское</c:v>
                </c:pt>
                <c:pt idx="11">
                  <c:v>Бершетское</c:v>
                </c:pt>
                <c:pt idx="12">
                  <c:v>Кукуштанское</c:v>
                </c:pt>
                <c:pt idx="13">
                  <c:v>Заболотское</c:v>
                </c:pt>
                <c:pt idx="14">
                  <c:v>Култаевское</c:v>
                </c:pt>
                <c:pt idx="15">
                  <c:v>Савинское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117.7</c:v>
                </c:pt>
                <c:pt idx="1">
                  <c:v>117.7</c:v>
                </c:pt>
                <c:pt idx="2">
                  <c:v>117.7</c:v>
                </c:pt>
                <c:pt idx="3">
                  <c:v>117.7</c:v>
                </c:pt>
                <c:pt idx="4">
                  <c:v>117.7</c:v>
                </c:pt>
                <c:pt idx="5">
                  <c:v>117.7</c:v>
                </c:pt>
                <c:pt idx="6">
                  <c:v>117.7</c:v>
                </c:pt>
                <c:pt idx="7">
                  <c:v>117.7</c:v>
                </c:pt>
                <c:pt idx="8">
                  <c:v>117.7</c:v>
                </c:pt>
                <c:pt idx="9">
                  <c:v>117.7</c:v>
                </c:pt>
                <c:pt idx="10">
                  <c:v>117.7</c:v>
                </c:pt>
                <c:pt idx="11">
                  <c:v>117.7</c:v>
                </c:pt>
                <c:pt idx="12">
                  <c:v>117.7</c:v>
                </c:pt>
                <c:pt idx="13">
                  <c:v>117.7</c:v>
                </c:pt>
                <c:pt idx="14">
                  <c:v>117.7</c:v>
                </c:pt>
                <c:pt idx="15">
                  <c:v>117.7</c:v>
                </c:pt>
                <c:pt idx="16">
                  <c:v>117.7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772928"/>
        <c:axId val="61774464"/>
      </c:lineChart>
      <c:catAx>
        <c:axId val="617729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77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774464"/>
        <c:scaling>
          <c:orientation val="minMax"/>
          <c:max val="110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772928"/>
        <c:crosses val="autoZero"/>
        <c:crossBetween val="between"/>
        <c:majorUnit val="100"/>
        <c:min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80508441644532"/>
          <c:y val="0.18113602993060832"/>
          <c:w val="0.7739738818764087"/>
          <c:h val="9.6132336647279423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0"/>
              <c:layout>
                <c:manualLayout>
                  <c:x val="0"/>
                  <c:y val="4.5810205792429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1620411584860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635598939414613E-3"/>
                  <c:y val="2.2905102896214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355989394146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271197878829227E-3"/>
                  <c:y val="2.2905102896214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635598939414613E-3"/>
                  <c:y val="4.58102057924299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567367085713441E-3"/>
                  <c:y val="-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390679681824384E-3"/>
                  <c:y val="-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5.8542395757658454E-3"/>
                  <c:y val="-2.519561318583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7.3177994697071992E-3"/>
                  <c:y val="-4.3519695502808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8.7813593636487681E-3"/>
                  <c:y val="-5.268173666129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Гамовское</c:v>
                </c:pt>
                <c:pt idx="2">
                  <c:v>Заболотское</c:v>
                </c:pt>
                <c:pt idx="3">
                  <c:v>Лобановское</c:v>
                </c:pt>
                <c:pt idx="4">
                  <c:v>Хохловское</c:v>
                </c:pt>
                <c:pt idx="5">
                  <c:v>Юго-Камское</c:v>
                </c:pt>
                <c:pt idx="6">
                  <c:v>Кондратовское</c:v>
                </c:pt>
                <c:pt idx="7">
                  <c:v>Кукуштанское</c:v>
                </c:pt>
                <c:pt idx="8">
                  <c:v>Двуреченское</c:v>
                </c:pt>
                <c:pt idx="9">
                  <c:v>Усть-Качкинское</c:v>
                </c:pt>
                <c:pt idx="10">
                  <c:v>Юговское</c:v>
                </c:pt>
                <c:pt idx="11">
                  <c:v>Култаевское</c:v>
                </c:pt>
                <c:pt idx="12">
                  <c:v>Бершетское</c:v>
                </c:pt>
                <c:pt idx="13">
                  <c:v>Платошинское</c:v>
                </c:pt>
                <c:pt idx="14">
                  <c:v>Фроловское </c:v>
                </c:pt>
                <c:pt idx="15">
                  <c:v>Савинское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150.80000000000001</c:v>
                </c:pt>
                <c:pt idx="1">
                  <c:v>115</c:v>
                </c:pt>
                <c:pt idx="2">
                  <c:v>112.9</c:v>
                </c:pt>
                <c:pt idx="3">
                  <c:v>111.2</c:v>
                </c:pt>
                <c:pt idx="4">
                  <c:v>106.8</c:v>
                </c:pt>
                <c:pt idx="5">
                  <c:v>105.8</c:v>
                </c:pt>
                <c:pt idx="6">
                  <c:v>105.4</c:v>
                </c:pt>
                <c:pt idx="7">
                  <c:v>104.8</c:v>
                </c:pt>
                <c:pt idx="8">
                  <c:v>102.4</c:v>
                </c:pt>
                <c:pt idx="9">
                  <c:v>102.1</c:v>
                </c:pt>
                <c:pt idx="10">
                  <c:v>100.5</c:v>
                </c:pt>
                <c:pt idx="11">
                  <c:v>99.1</c:v>
                </c:pt>
                <c:pt idx="12">
                  <c:v>95.5</c:v>
                </c:pt>
                <c:pt idx="13">
                  <c:v>94.6</c:v>
                </c:pt>
                <c:pt idx="14">
                  <c:v>91.5</c:v>
                </c:pt>
                <c:pt idx="15">
                  <c:v>87.6</c:v>
                </c:pt>
                <c:pt idx="16">
                  <c:v>83.9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801216"/>
        <c:axId val="618027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Гамовское</c:v>
                </c:pt>
                <c:pt idx="2">
                  <c:v>Заболотское</c:v>
                </c:pt>
                <c:pt idx="3">
                  <c:v>Лобановское</c:v>
                </c:pt>
                <c:pt idx="4">
                  <c:v>Хохловское</c:v>
                </c:pt>
                <c:pt idx="5">
                  <c:v>Юго-Камское</c:v>
                </c:pt>
                <c:pt idx="6">
                  <c:v>Кондратовское</c:v>
                </c:pt>
                <c:pt idx="7">
                  <c:v>Кукуштанское</c:v>
                </c:pt>
                <c:pt idx="8">
                  <c:v>Двуреченское</c:v>
                </c:pt>
                <c:pt idx="9">
                  <c:v>Усть-Качкинское</c:v>
                </c:pt>
                <c:pt idx="10">
                  <c:v>Юговское</c:v>
                </c:pt>
                <c:pt idx="11">
                  <c:v>Култаевское</c:v>
                </c:pt>
                <c:pt idx="12">
                  <c:v>Бершетское</c:v>
                </c:pt>
                <c:pt idx="13">
                  <c:v>Платошинское</c:v>
                </c:pt>
                <c:pt idx="14">
                  <c:v>Фроловское </c:v>
                </c:pt>
                <c:pt idx="15">
                  <c:v>Савинское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100.1</c:v>
                </c:pt>
                <c:pt idx="1">
                  <c:v>100.1</c:v>
                </c:pt>
                <c:pt idx="2">
                  <c:v>100.1</c:v>
                </c:pt>
                <c:pt idx="3">
                  <c:v>100.1</c:v>
                </c:pt>
                <c:pt idx="4">
                  <c:v>100.1</c:v>
                </c:pt>
                <c:pt idx="5">
                  <c:v>100.1</c:v>
                </c:pt>
                <c:pt idx="6">
                  <c:v>100.1</c:v>
                </c:pt>
                <c:pt idx="7">
                  <c:v>100.1</c:v>
                </c:pt>
                <c:pt idx="8">
                  <c:v>100.1</c:v>
                </c:pt>
                <c:pt idx="9">
                  <c:v>100.1</c:v>
                </c:pt>
                <c:pt idx="10">
                  <c:v>100.1</c:v>
                </c:pt>
                <c:pt idx="11">
                  <c:v>100.1</c:v>
                </c:pt>
                <c:pt idx="12">
                  <c:v>100.1</c:v>
                </c:pt>
                <c:pt idx="13">
                  <c:v>100.1</c:v>
                </c:pt>
                <c:pt idx="14">
                  <c:v>100.1</c:v>
                </c:pt>
                <c:pt idx="15">
                  <c:v>100.1</c:v>
                </c:pt>
                <c:pt idx="16">
                  <c:v>100.1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01216"/>
        <c:axId val="61802752"/>
      </c:lineChart>
      <c:catAx>
        <c:axId val="618012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80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802752"/>
        <c:scaling>
          <c:orientation val="minMax"/>
          <c:max val="16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801216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7639778036736967"/>
          <c:y val="0.1024310790864507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47074797587968E-2"/>
          <c:y val="6.561193777891923E-2"/>
          <c:w val="0.87037698160005705"/>
          <c:h val="0.64051072247383767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1.4515148328814969E-3"/>
                  <c:y val="1.374306173772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030296657629939E-3"/>
                  <c:y val="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678275737529543E-3"/>
                  <c:y val="-1.1452551448107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1.6033572027350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15148328814969E-3"/>
                  <c:y val="-1.6033752382491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5832803778053E-3"/>
                  <c:y val="-3.2067324409841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3721455446495104E-3"/>
                  <c:y val="-3.435783469946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29250652610213E-7"/>
                  <c:y val="-3.435765434432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8.7618921353040408E-3"/>
                  <c:y val="-4.1229365568327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0160718122677005E-2"/>
                  <c:y val="-4.3519875857949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3546587911509104E-3"/>
                  <c:y val="-4.5810205792429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Фроловское </c:v>
                </c:pt>
                <c:pt idx="2">
                  <c:v>Пальниковское</c:v>
                </c:pt>
                <c:pt idx="3">
                  <c:v>Култаевское</c:v>
                </c:pt>
                <c:pt idx="4">
                  <c:v>Лобановское</c:v>
                </c:pt>
                <c:pt idx="5">
                  <c:v>Кукуштанское</c:v>
                </c:pt>
                <c:pt idx="6">
                  <c:v>Двуреченское</c:v>
                </c:pt>
                <c:pt idx="7">
                  <c:v>Усть-Качкинское</c:v>
                </c:pt>
                <c:pt idx="8">
                  <c:v>Юго-Камское</c:v>
                </c:pt>
                <c:pt idx="9">
                  <c:v>Савинское</c:v>
                </c:pt>
                <c:pt idx="10">
                  <c:v>Платошинское</c:v>
                </c:pt>
                <c:pt idx="11">
                  <c:v>Кондратовское</c:v>
                </c:pt>
                <c:pt idx="12">
                  <c:v>Сылвенское</c:v>
                </c:pt>
                <c:pt idx="13">
                  <c:v>Хохловское</c:v>
                </c:pt>
                <c:pt idx="14">
                  <c:v>Гамовское</c:v>
                </c:pt>
                <c:pt idx="15">
                  <c:v>Юговское</c:v>
                </c:pt>
                <c:pt idx="16">
                  <c:v>Бершетское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157.80000000000001</c:v>
                </c:pt>
                <c:pt idx="1">
                  <c:v>125</c:v>
                </c:pt>
                <c:pt idx="2">
                  <c:v>123</c:v>
                </c:pt>
                <c:pt idx="3">
                  <c:v>122.4</c:v>
                </c:pt>
                <c:pt idx="4">
                  <c:v>119.1</c:v>
                </c:pt>
                <c:pt idx="5">
                  <c:v>116.1</c:v>
                </c:pt>
                <c:pt idx="6">
                  <c:v>115.1</c:v>
                </c:pt>
                <c:pt idx="7">
                  <c:v>114.8</c:v>
                </c:pt>
                <c:pt idx="8">
                  <c:v>114.8</c:v>
                </c:pt>
                <c:pt idx="9">
                  <c:v>114.2</c:v>
                </c:pt>
                <c:pt idx="10">
                  <c:v>112.7</c:v>
                </c:pt>
                <c:pt idx="11">
                  <c:v>112.2</c:v>
                </c:pt>
                <c:pt idx="12">
                  <c:v>108.6</c:v>
                </c:pt>
                <c:pt idx="13">
                  <c:v>108</c:v>
                </c:pt>
                <c:pt idx="14">
                  <c:v>107.6</c:v>
                </c:pt>
                <c:pt idx="15">
                  <c:v>104.4</c:v>
                </c:pt>
                <c:pt idx="16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58400"/>
        <c:axId val="6198067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Pt>
            <c:idx val="11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5.7355867414912347E-3"/>
                  <c:y val="-1.832408231697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Заболотское</c:v>
                </c:pt>
                <c:pt idx="1">
                  <c:v>Фроловское </c:v>
                </c:pt>
                <c:pt idx="2">
                  <c:v>Пальниковское</c:v>
                </c:pt>
                <c:pt idx="3">
                  <c:v>Култаевское</c:v>
                </c:pt>
                <c:pt idx="4">
                  <c:v>Лобановское</c:v>
                </c:pt>
                <c:pt idx="5">
                  <c:v>Кукуштанское</c:v>
                </c:pt>
                <c:pt idx="6">
                  <c:v>Двуреченское</c:v>
                </c:pt>
                <c:pt idx="7">
                  <c:v>Усть-Качкинское</c:v>
                </c:pt>
                <c:pt idx="8">
                  <c:v>Юго-Камское</c:v>
                </c:pt>
                <c:pt idx="9">
                  <c:v>Савинское</c:v>
                </c:pt>
                <c:pt idx="10">
                  <c:v>Платошинское</c:v>
                </c:pt>
                <c:pt idx="11">
                  <c:v>Кондратовское</c:v>
                </c:pt>
                <c:pt idx="12">
                  <c:v>Сылвенское</c:v>
                </c:pt>
                <c:pt idx="13">
                  <c:v>Хохловское</c:v>
                </c:pt>
                <c:pt idx="14">
                  <c:v>Гамовское</c:v>
                </c:pt>
                <c:pt idx="15">
                  <c:v>Юговское</c:v>
                </c:pt>
                <c:pt idx="16">
                  <c:v>Бершетское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115.7</c:v>
                </c:pt>
                <c:pt idx="1">
                  <c:v>115.7</c:v>
                </c:pt>
                <c:pt idx="2">
                  <c:v>115.7</c:v>
                </c:pt>
                <c:pt idx="3">
                  <c:v>115.7</c:v>
                </c:pt>
                <c:pt idx="4">
                  <c:v>115.7</c:v>
                </c:pt>
                <c:pt idx="5">
                  <c:v>115.7</c:v>
                </c:pt>
                <c:pt idx="6">
                  <c:v>115.7</c:v>
                </c:pt>
                <c:pt idx="7">
                  <c:v>115.7</c:v>
                </c:pt>
                <c:pt idx="8">
                  <c:v>115.7</c:v>
                </c:pt>
                <c:pt idx="9">
                  <c:v>115.7</c:v>
                </c:pt>
                <c:pt idx="10">
                  <c:v>115.7</c:v>
                </c:pt>
                <c:pt idx="11">
                  <c:v>115.7</c:v>
                </c:pt>
                <c:pt idx="12">
                  <c:v>115.7</c:v>
                </c:pt>
                <c:pt idx="13">
                  <c:v>115.7</c:v>
                </c:pt>
                <c:pt idx="14">
                  <c:v>115.7</c:v>
                </c:pt>
                <c:pt idx="15">
                  <c:v>115.7</c:v>
                </c:pt>
                <c:pt idx="16">
                  <c:v>115.7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958400"/>
        <c:axId val="61980672"/>
      </c:lineChart>
      <c:catAx>
        <c:axId val="6195840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98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980672"/>
        <c:scaling>
          <c:orientation val="minMax"/>
          <c:max val="160"/>
          <c:min val="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1958400"/>
        <c:crosses val="autoZero"/>
        <c:crossBetween val="between"/>
        <c:majorUnit val="20"/>
        <c:min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4276905598961309"/>
          <c:y val="1.3743061737728997E-2"/>
          <c:w val="0.85090416801912805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Исполнение плана 2019  г.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CC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CC00"/>
              </a:solidFill>
            </c:spPr>
          </c:dPt>
          <c:dLbls>
            <c:dLbl>
              <c:idx val="10"/>
              <c:layout>
                <c:manualLayout>
                  <c:x val="-1.4635598939414613E-3"/>
                  <c:y val="-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271197878829227E-3"/>
                  <c:y val="-9.1620411584859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616920688421697E-5"/>
                  <c:y val="-1.803551409150787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2.2905102896215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271197878829227E-3"/>
                  <c:y val="-1.6033572027350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7.3177994697071992E-3"/>
                  <c:y val="-2.748612347545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8.7813593636487681E-3"/>
                  <c:y val="-5.268173666129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Юговское</c:v>
                </c:pt>
                <c:pt idx="3">
                  <c:v>Заболотское</c:v>
                </c:pt>
                <c:pt idx="4">
                  <c:v>Сылвенское</c:v>
                </c:pt>
                <c:pt idx="5">
                  <c:v>Лобановское</c:v>
                </c:pt>
                <c:pt idx="6">
                  <c:v>Бершетское</c:v>
                </c:pt>
                <c:pt idx="7">
                  <c:v>Кондратовское</c:v>
                </c:pt>
                <c:pt idx="8">
                  <c:v>Гамовское</c:v>
                </c:pt>
                <c:pt idx="9">
                  <c:v>Двуреченское</c:v>
                </c:pt>
                <c:pt idx="10">
                  <c:v>Усть-Качкинское</c:v>
                </c:pt>
                <c:pt idx="11">
                  <c:v>Кукуштанское</c:v>
                </c:pt>
                <c:pt idx="12">
                  <c:v>Култаевское</c:v>
                </c:pt>
                <c:pt idx="13">
                  <c:v>Хохловское</c:v>
                </c:pt>
                <c:pt idx="14">
                  <c:v>Юго-Камское</c:v>
                </c:pt>
                <c:pt idx="15">
                  <c:v>Фроловское </c:v>
                </c:pt>
                <c:pt idx="16">
                  <c:v>Платошинское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118.4</c:v>
                </c:pt>
                <c:pt idx="1">
                  <c:v>114.2</c:v>
                </c:pt>
                <c:pt idx="2">
                  <c:v>109.8</c:v>
                </c:pt>
                <c:pt idx="3">
                  <c:v>108.7</c:v>
                </c:pt>
                <c:pt idx="4">
                  <c:v>107.9</c:v>
                </c:pt>
                <c:pt idx="5">
                  <c:v>107.2</c:v>
                </c:pt>
                <c:pt idx="6">
                  <c:v>106.8</c:v>
                </c:pt>
                <c:pt idx="7">
                  <c:v>105.8</c:v>
                </c:pt>
                <c:pt idx="8">
                  <c:v>104.8</c:v>
                </c:pt>
                <c:pt idx="9">
                  <c:v>104</c:v>
                </c:pt>
                <c:pt idx="10">
                  <c:v>103.6</c:v>
                </c:pt>
                <c:pt idx="11">
                  <c:v>102.8</c:v>
                </c:pt>
                <c:pt idx="12">
                  <c:v>102.8</c:v>
                </c:pt>
                <c:pt idx="13">
                  <c:v>102.6</c:v>
                </c:pt>
                <c:pt idx="14">
                  <c:v>102</c:v>
                </c:pt>
                <c:pt idx="15">
                  <c:v>98.2</c:v>
                </c:pt>
                <c:pt idx="16">
                  <c:v>91.8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395136"/>
        <c:axId val="6239667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Пальниковское</c:v>
                </c:pt>
                <c:pt idx="1">
                  <c:v>Савинское</c:v>
                </c:pt>
                <c:pt idx="2">
                  <c:v>Юговское</c:v>
                </c:pt>
                <c:pt idx="3">
                  <c:v>Заболотское</c:v>
                </c:pt>
                <c:pt idx="4">
                  <c:v>Сылвенское</c:v>
                </c:pt>
                <c:pt idx="5">
                  <c:v>Лобановское</c:v>
                </c:pt>
                <c:pt idx="6">
                  <c:v>Бершетское</c:v>
                </c:pt>
                <c:pt idx="7">
                  <c:v>Кондратовское</c:v>
                </c:pt>
                <c:pt idx="8">
                  <c:v>Гамовское</c:v>
                </c:pt>
                <c:pt idx="9">
                  <c:v>Двуреченское</c:v>
                </c:pt>
                <c:pt idx="10">
                  <c:v>Усть-Качкинское</c:v>
                </c:pt>
                <c:pt idx="11">
                  <c:v>Кукуштанское</c:v>
                </c:pt>
                <c:pt idx="12">
                  <c:v>Култаевское</c:v>
                </c:pt>
                <c:pt idx="13">
                  <c:v>Хохловское</c:v>
                </c:pt>
                <c:pt idx="14">
                  <c:v>Юго-Камское</c:v>
                </c:pt>
                <c:pt idx="15">
                  <c:v>Фроловское </c:v>
                </c:pt>
                <c:pt idx="16">
                  <c:v>Платошинское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105.2</c:v>
                </c:pt>
                <c:pt idx="1">
                  <c:v>105.2</c:v>
                </c:pt>
                <c:pt idx="2">
                  <c:v>105.2</c:v>
                </c:pt>
                <c:pt idx="3">
                  <c:v>105.2</c:v>
                </c:pt>
                <c:pt idx="4">
                  <c:v>105.2</c:v>
                </c:pt>
                <c:pt idx="5">
                  <c:v>105.2</c:v>
                </c:pt>
                <c:pt idx="6">
                  <c:v>105.2</c:v>
                </c:pt>
                <c:pt idx="7">
                  <c:v>105.2</c:v>
                </c:pt>
                <c:pt idx="8">
                  <c:v>105.2</c:v>
                </c:pt>
                <c:pt idx="9">
                  <c:v>105.2</c:v>
                </c:pt>
                <c:pt idx="10">
                  <c:v>105.2</c:v>
                </c:pt>
                <c:pt idx="11">
                  <c:v>105.2</c:v>
                </c:pt>
                <c:pt idx="12">
                  <c:v>105.2</c:v>
                </c:pt>
                <c:pt idx="13">
                  <c:v>105.2</c:v>
                </c:pt>
                <c:pt idx="14">
                  <c:v>105.2</c:v>
                </c:pt>
                <c:pt idx="15">
                  <c:v>105.2</c:v>
                </c:pt>
                <c:pt idx="16">
                  <c:v>105.2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395136"/>
        <c:axId val="62396672"/>
      </c:lineChart>
      <c:catAx>
        <c:axId val="623951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39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396672"/>
        <c:scaling>
          <c:orientation val="minMax"/>
          <c:max val="140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395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1931894450365266"/>
          <c:y val="2.6844239528941233E-2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96090407298921E-2"/>
          <c:y val="9.0807550964755734E-2"/>
          <c:w val="0.87037698160005705"/>
          <c:h val="0.58553847552292171"/>
        </c:manualLayout>
      </c:layout>
      <c:barChart>
        <c:barDir val="col"/>
        <c:grouping val="clustered"/>
        <c:varyColors val="0"/>
        <c:ser>
          <c:idx val="17"/>
          <c:order val="0"/>
          <c:tx>
            <c:strRef>
              <c:f>Sheet1!$B$1</c:f>
              <c:strCache>
                <c:ptCount val="1"/>
                <c:pt idx="0">
                  <c:v>Отклонение от факта 2018 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7"/>
              <c:layout>
                <c:manualLayout>
                  <c:x val="-1.433896685372756E-3"/>
                  <c:y val="6.8715308688644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677933707456174E-3"/>
                  <c:y val="-1.145255144810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7355867414912347E-3"/>
                  <c:y val="-1.3743061737729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2905102896214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4.3519695502808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338966853728087E-3"/>
                  <c:y val="-5.2681736661294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1471173482982469E-2"/>
                  <c:y val="-7.7877349847130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338966853728086E-2"/>
                  <c:y val="-8.474888071599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8.6033801122368525E-3"/>
                  <c:y val="-9.3910921874481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8640656909846513E-2"/>
                  <c:y val="-0.10078245274334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 </c:v>
                </c:pt>
                <c:pt idx="1">
                  <c:v>Заболотское</c:v>
                </c:pt>
                <c:pt idx="2">
                  <c:v>Фроловское</c:v>
                </c:pt>
                <c:pt idx="3">
                  <c:v>Гамовское</c:v>
                </c:pt>
                <c:pt idx="4">
                  <c:v>Усть-Качкинское</c:v>
                </c:pt>
                <c:pt idx="5">
                  <c:v>Кондратовское</c:v>
                </c:pt>
                <c:pt idx="6">
                  <c:v>Бершетское </c:v>
                </c:pt>
                <c:pt idx="7">
                  <c:v>Двуреченское</c:v>
                </c:pt>
                <c:pt idx="8">
                  <c:v>Платошинское </c:v>
                </c:pt>
                <c:pt idx="9">
                  <c:v>Култаевское</c:v>
                </c:pt>
                <c:pt idx="10">
                  <c:v>Юговское</c:v>
                </c:pt>
                <c:pt idx="11">
                  <c:v>Лобановское</c:v>
                </c:pt>
                <c:pt idx="12">
                  <c:v>Юго-Камское</c:v>
                </c:pt>
                <c:pt idx="13">
                  <c:v>Кукуштанское</c:v>
                </c:pt>
                <c:pt idx="14">
                  <c:v>Пальниковское</c:v>
                </c:pt>
                <c:pt idx="15">
                  <c:v>Хохловское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Sheet1!$B$2:$B$18</c:f>
              <c:numCache>
                <c:formatCode>#,##0.0</c:formatCode>
                <c:ptCount val="17"/>
                <c:pt idx="0">
                  <c:v>281.10000000000002</c:v>
                </c:pt>
                <c:pt idx="1">
                  <c:v>231.8</c:v>
                </c:pt>
                <c:pt idx="2">
                  <c:v>199.5</c:v>
                </c:pt>
                <c:pt idx="3">
                  <c:v>153.80000000000001</c:v>
                </c:pt>
                <c:pt idx="4">
                  <c:v>145.1</c:v>
                </c:pt>
                <c:pt idx="5">
                  <c:v>134</c:v>
                </c:pt>
                <c:pt idx="6">
                  <c:v>130</c:v>
                </c:pt>
                <c:pt idx="7">
                  <c:v>130</c:v>
                </c:pt>
                <c:pt idx="8">
                  <c:v>120.5</c:v>
                </c:pt>
                <c:pt idx="9">
                  <c:v>112</c:v>
                </c:pt>
                <c:pt idx="10">
                  <c:v>107.7</c:v>
                </c:pt>
                <c:pt idx="11">
                  <c:v>94.5</c:v>
                </c:pt>
                <c:pt idx="12">
                  <c:v>89.3</c:v>
                </c:pt>
                <c:pt idx="13">
                  <c:v>76.2</c:v>
                </c:pt>
                <c:pt idx="14">
                  <c:v>72.900000000000006</c:v>
                </c:pt>
                <c:pt idx="15">
                  <c:v>68.599999999999994</c:v>
                </c:pt>
                <c:pt idx="16">
                  <c:v>64.5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08576"/>
        <c:axId val="14674892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Среднее значение по поселениям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Савинское </c:v>
                </c:pt>
                <c:pt idx="1">
                  <c:v>Заболотское</c:v>
                </c:pt>
                <c:pt idx="2">
                  <c:v>Фроловское</c:v>
                </c:pt>
                <c:pt idx="3">
                  <c:v>Гамовское</c:v>
                </c:pt>
                <c:pt idx="4">
                  <c:v>Усть-Качкинское</c:v>
                </c:pt>
                <c:pt idx="5">
                  <c:v>Кондратовское</c:v>
                </c:pt>
                <c:pt idx="6">
                  <c:v>Бершетское </c:v>
                </c:pt>
                <c:pt idx="7">
                  <c:v>Двуреченское</c:v>
                </c:pt>
                <c:pt idx="8">
                  <c:v>Платошинское </c:v>
                </c:pt>
                <c:pt idx="9">
                  <c:v>Култаевское</c:v>
                </c:pt>
                <c:pt idx="10">
                  <c:v>Юговское</c:v>
                </c:pt>
                <c:pt idx="11">
                  <c:v>Лобановское</c:v>
                </c:pt>
                <c:pt idx="12">
                  <c:v>Юго-Камское</c:v>
                </c:pt>
                <c:pt idx="13">
                  <c:v>Кукуштанское</c:v>
                </c:pt>
                <c:pt idx="14">
                  <c:v>Пальниковское</c:v>
                </c:pt>
                <c:pt idx="15">
                  <c:v>Хохловское</c:v>
                </c:pt>
                <c:pt idx="16">
                  <c:v>Сылвенское</c:v>
                </c:pt>
              </c:strCache>
            </c:strRef>
          </c:cat>
          <c:val>
            <c:numRef>
              <c:f>Sheet1!$C$2:$C$18</c:f>
              <c:numCache>
                <c:formatCode>0.00</c:formatCode>
                <c:ptCount val="17"/>
                <c:pt idx="0">
                  <c:v>120.9</c:v>
                </c:pt>
                <c:pt idx="1">
                  <c:v>120.9</c:v>
                </c:pt>
                <c:pt idx="2">
                  <c:v>120.9</c:v>
                </c:pt>
                <c:pt idx="3">
                  <c:v>120.9</c:v>
                </c:pt>
                <c:pt idx="4">
                  <c:v>120.9</c:v>
                </c:pt>
                <c:pt idx="5">
                  <c:v>120.9</c:v>
                </c:pt>
                <c:pt idx="6">
                  <c:v>120.9</c:v>
                </c:pt>
                <c:pt idx="7">
                  <c:v>120.9</c:v>
                </c:pt>
                <c:pt idx="8">
                  <c:v>120.9</c:v>
                </c:pt>
                <c:pt idx="9">
                  <c:v>120.9</c:v>
                </c:pt>
                <c:pt idx="10">
                  <c:v>120.9</c:v>
                </c:pt>
                <c:pt idx="11">
                  <c:v>120.9</c:v>
                </c:pt>
                <c:pt idx="12">
                  <c:v>120.9</c:v>
                </c:pt>
                <c:pt idx="13">
                  <c:v>120.9</c:v>
                </c:pt>
                <c:pt idx="14">
                  <c:v>120.9</c:v>
                </c:pt>
                <c:pt idx="15">
                  <c:v>120.9</c:v>
                </c:pt>
                <c:pt idx="16">
                  <c:v>120.9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408576"/>
        <c:axId val="146748928"/>
      </c:lineChart>
      <c:catAx>
        <c:axId val="1464085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674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6748928"/>
        <c:scaling>
          <c:orientation val="minMax"/>
        </c:scaling>
        <c:delete val="0"/>
        <c:axPos val="l"/>
        <c:majorGridlines>
          <c:spPr>
            <a:ln w="3191">
              <a:noFill/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64085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3899783492891033"/>
          <c:y val="0.15511281574774521"/>
          <c:w val="0.69154827422066034"/>
          <c:h val="5.8029266589426573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0.02038</cdr:x>
      <cdr:y>0.01299</cdr:y>
    </cdr:from>
    <cdr:to>
      <cdr:x>0.08542</cdr:x>
      <cdr:y>0.03896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28" y="72008"/>
          <a:ext cx="576064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0.02038</cdr:x>
      <cdr:y>0.01299</cdr:y>
    </cdr:from>
    <cdr:to>
      <cdr:x>0.08542</cdr:x>
      <cdr:y>0.03896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528" y="72008"/>
          <a:ext cx="576064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662EB-951F-4D08-87FD-204997A2A219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F8AB0-1D9B-435E-93B4-59A2F666A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5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ECA8-AEB1-44F1-AEBE-54EDCF7548F2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52167-787A-439D-A73E-72EFFDA719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6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5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2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0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2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5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9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8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73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29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419" y="1412776"/>
            <a:ext cx="7772400" cy="2448272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01.01.2020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плана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 налогу на имущество  физических лиц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43414140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26876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3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плана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 налогу на имущество  физических лиц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92886511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268760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%</a:t>
            </a:r>
            <a:endParaRPr lang="ru-RU" sz="11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18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неналоговым доходам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55890494"/>
              </p:ext>
            </p:extLst>
          </p:nvPr>
        </p:nvGraphicFramePr>
        <p:xfrm>
          <a:off x="251520" y="1196752"/>
          <a:ext cx="87494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43416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20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</a:t>
            </a:r>
            <a:r>
              <a:rPr lang="ru-RU" sz="2400" dirty="0" smtClean="0">
                <a:solidFill>
                  <a:prstClr val="black"/>
                </a:solidFill>
                <a:effectLst/>
                <a:latin typeface="Times New Roman" pitchFamily="18" charset="0"/>
              </a:rPr>
              <a:t>неналоговым доходам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58530867"/>
              </p:ext>
            </p:extLst>
          </p:nvPr>
        </p:nvGraphicFramePr>
        <p:xfrm>
          <a:off x="287016" y="1340768"/>
          <a:ext cx="86774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1340049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251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59" y="188640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налоговым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неналоговым доходам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бюджетов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89266735"/>
              </p:ext>
            </p:extLst>
          </p:nvPr>
        </p:nvGraphicFramePr>
        <p:xfrm>
          <a:off x="287016" y="1052735"/>
          <a:ext cx="8856984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898847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63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59" y="188640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налоговым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неналоговым доходам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>бюджетов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71830665"/>
              </p:ext>
            </p:extLst>
          </p:nvPr>
        </p:nvGraphicFramePr>
        <p:xfrm>
          <a:off x="287016" y="1052736"/>
          <a:ext cx="8677472" cy="560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620688"/>
            <a:ext cx="39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93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359" y="188640"/>
            <a:ext cx="82296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налогу на доходы физических лиц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16014200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97297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582786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7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налогу на доходы физических лиц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2409759"/>
              </p:ext>
            </p:extLst>
          </p:nvPr>
        </p:nvGraphicFramePr>
        <p:xfrm>
          <a:off x="287016" y="1196752"/>
          <a:ext cx="885698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286011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45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земельному налогу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59862642"/>
              </p:ext>
            </p:extLst>
          </p:nvPr>
        </p:nvGraphicFramePr>
        <p:xfrm>
          <a:off x="251520" y="1300768"/>
          <a:ext cx="87494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130076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807425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земельному налогу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42992708"/>
              </p:ext>
            </p:extLst>
          </p:nvPr>
        </p:nvGraphicFramePr>
        <p:xfrm>
          <a:off x="266492" y="1193908"/>
          <a:ext cx="86774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6912" y="1193495"/>
            <a:ext cx="530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73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59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Анализ поступлений по транспортному налогу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96070790"/>
              </p:ext>
            </p:extLst>
          </p:nvPr>
        </p:nvGraphicFramePr>
        <p:xfrm>
          <a:off x="287016" y="1196752"/>
          <a:ext cx="874948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98072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3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годового плана по транспортному налогу бюджетов поселений по состоянию на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01.01.2020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804095851"/>
              </p:ext>
            </p:extLst>
          </p:nvPr>
        </p:nvGraphicFramePr>
        <p:xfrm>
          <a:off x="287016" y="1196752"/>
          <a:ext cx="86774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211976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1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0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332</Words>
  <Application>Microsoft Office PowerPoint</Application>
  <PresentationFormat>Экран (4:3)</PresentationFormat>
  <Paragraphs>179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2_Воздушный поток</vt:lpstr>
      <vt:lpstr>Исполнение бюджетов сельских поселений  на 01.01.2020 года</vt:lpstr>
      <vt:lpstr>Анализ поступлений по налоговым и неналоговым доходам бюджетов поселений по состоянию на 01.01.2020 </vt:lpstr>
      <vt:lpstr>Исполнение годового плана по налоговым и неналоговым доходам бюджетов поселений по состоянию на 01.01.2020 </vt:lpstr>
      <vt:lpstr>Анализ поступлений по налогу на доходы физических лиц бюджетов поселений по состоянию на 01.01.2020 </vt:lpstr>
      <vt:lpstr>Исполнение годового плана по налогу на доходы физических лиц бюджетов поселений по состоянию на 01.01.2020 </vt:lpstr>
      <vt:lpstr>Анализ поступлений по земельному налогу бюджетов поселений по состоянию на 01.01.2020 </vt:lpstr>
      <vt:lpstr>Исполнение годового плана по земельному налогу бюджетов поселений по состоянию на 01.01.2020 </vt:lpstr>
      <vt:lpstr>Анализ поступлений по транспортному налогу бюджетов поселений по состоянию на 01.01.2020 </vt:lpstr>
      <vt:lpstr>Исполнение годового плана по транспортному налогу бюджетов поселений по состоянию на 01.01.2020 </vt:lpstr>
      <vt:lpstr>Исполнение плана по налогу на имущество  физических лиц бюджетов поселений по состоянию на 01.01.2020 </vt:lpstr>
      <vt:lpstr>Исполнение плана по налогу на имущество  физических лиц бюджетов поселений по состоянию на 01.01.2020 </vt:lpstr>
      <vt:lpstr>Анализ поступлений по неналоговым доходам бюджетов поселений по состоянию на 01.01.2020 </vt:lpstr>
      <vt:lpstr>Исполнение годового плана по неналоговым доходам бюджетов поселений по состоянию на 01.01.2020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feu21-02</cp:lastModifiedBy>
  <cp:revision>88</cp:revision>
  <cp:lastPrinted>2020-01-21T08:22:08Z</cp:lastPrinted>
  <dcterms:created xsi:type="dcterms:W3CDTF">2019-04-03T03:07:58Z</dcterms:created>
  <dcterms:modified xsi:type="dcterms:W3CDTF">2020-01-21T08:29:33Z</dcterms:modified>
</cp:coreProperties>
</file>